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79" r:id="rId3"/>
    <p:sldId id="268" r:id="rId4"/>
    <p:sldId id="289" r:id="rId5"/>
    <p:sldId id="293" r:id="rId6"/>
    <p:sldId id="282" r:id="rId7"/>
    <p:sldId id="271" r:id="rId8"/>
    <p:sldId id="286" r:id="rId9"/>
    <p:sldId id="285" r:id="rId10"/>
    <p:sldId id="287" r:id="rId11"/>
    <p:sldId id="294" r:id="rId12"/>
    <p:sldId id="270" r:id="rId13"/>
    <p:sldId id="296" r:id="rId14"/>
    <p:sldId id="297" r:id="rId15"/>
    <p:sldId id="298" r:id="rId16"/>
    <p:sldId id="291" r:id="rId17"/>
    <p:sldId id="299" r:id="rId18"/>
    <p:sldId id="290" r:id="rId19"/>
    <p:sldId id="300" r:id="rId20"/>
    <p:sldId id="280" r:id="rId21"/>
    <p:sldId id="281" r:id="rId22"/>
    <p:sldId id="284" r:id="rId23"/>
    <p:sldId id="274" r:id="rId24"/>
    <p:sldId id="283" r:id="rId25"/>
    <p:sldId id="275" r:id="rId26"/>
    <p:sldId id="277" r:id="rId27"/>
    <p:sldId id="295" r:id="rId28"/>
    <p:sldId id="278" r:id="rId2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77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9-9-2015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Excel2Map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76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8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58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2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6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9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13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42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1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73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46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1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9-9-2015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6BDCFD5-4D0A-4C33-BDBC-41DC578DB5E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9-9-2015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87125A31-27C8-404D-81C5-8D6D93348110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nodejs.org" TargetMode="External"/><Relationship Id="rId7" Type="http://schemas.openxmlformats.org/officeDocument/2006/relationships/hyperlink" Target="https://github.com/TNOCS/csWeb" TargetMode="External"/><Relationship Id="rId2" Type="http://schemas.openxmlformats.org/officeDocument/2006/relationships/hyperlink" Target="https://github.com/TNOCS/csWeb/wiki/IDE-and-other-too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tevefenton.co.uk/Content/TypeScript-Succinctly/" TargetMode="External"/><Relationship Id="rId5" Type="http://schemas.openxmlformats.org/officeDocument/2006/relationships/hyperlink" Target="http://basarat.gitbooks.io/typescript/" TargetMode="External"/><Relationship Id="rId4" Type="http://schemas.openxmlformats.org/officeDocument/2006/relationships/hyperlink" Target="http://basarat.github.io/TypeScriptDeepDive/#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s.slack.com/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affle.io/tnocs/cswe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hyperlink" Target="https://www.bithound.io/github/TNOCS/csWeb/development" TargetMode="External"/><Relationship Id="rId4" Type="http://schemas.openxmlformats.org/officeDocument/2006/relationships/hyperlink" Target="https://travis-ci.org/TNOCS/csWe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ais.fraunhofer.de/" TargetMode="External"/><Relationship Id="rId3" Type="http://schemas.openxmlformats.org/officeDocument/2006/relationships/hyperlink" Target="http://tnocs.github.io/csWeb" TargetMode="External"/><Relationship Id="rId7" Type="http://schemas.openxmlformats.org/officeDocument/2006/relationships/hyperlink" Target="http://nlr.nl/" TargetMode="External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sciencecenter.nl/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hyperlink" Target="http://www.deltares.n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zorgopdekaart.nl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1059" y="562512"/>
            <a:ext cx="7065818" cy="13160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Common sense web</a:t>
            </a:r>
            <a:br>
              <a:rPr lang="en-GB" dirty="0" smtClean="0"/>
            </a:br>
            <a:r>
              <a:rPr lang="en-GB" dirty="0" smtClean="0"/>
              <a:t>‘a map they could all understand’</a:t>
            </a:r>
            <a:endParaRPr lang="en-GB" dirty="0"/>
          </a:p>
        </p:txBody>
      </p:sp>
      <p:pic>
        <p:nvPicPr>
          <p:cNvPr id="1026" name="Picture 2" descr="https://candlewycke.files.wordpress.com/2010/05/bellmans-map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4" y="562512"/>
            <a:ext cx="2974782" cy="43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619" y="2201822"/>
            <a:ext cx="4572000" cy="2677656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>
            <a:spAutoFit/>
          </a:bodyPr>
          <a:lstStyle/>
          <a:p>
            <a:r>
              <a:rPr lang="en-US" sz="1200" i="1" dirty="0"/>
              <a:t>He had bought a large map representing the sea,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Without the least vestige of land: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And the crew were much pleased when they found it to be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map they could all understand.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‘What’s the good of Mercator’s North Poles and Equators,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Tropics, Zones, and Meridian Lines?’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So the Bellman would cry: and the crew would reply,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‘They are merely conventional signs!’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‘Other maps are such shapes, with their islands and capes!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But we’ve got our brave Captain to thank’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(So the crew would protest) ‘that he’s bought us the best—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perfect and absolute blank!’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			[Lewis Carroll, ‘The hunting of the </a:t>
            </a:r>
            <a:r>
              <a:rPr lang="en-US" sz="1200" dirty="0" err="1" smtClean="0"/>
              <a:t>Snark</a:t>
            </a:r>
            <a:r>
              <a:rPr lang="en-US" sz="1200" dirty="0" smtClean="0"/>
              <a:t>’]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9881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2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81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err="1" smtClean="0"/>
              <a:t>ActionService</a:t>
            </a:r>
            <a:r>
              <a:rPr lang="en-GB" b="1" dirty="0" smtClean="0"/>
              <a:t> models</a:t>
            </a:r>
            <a:endParaRPr lang="en-GB" b="1" i="1" dirty="0" smtClean="0"/>
          </a:p>
          <a:p>
            <a:r>
              <a:rPr lang="en-GB" dirty="0" smtClean="0"/>
              <a:t>Add specific functionality to certain features</a:t>
            </a:r>
          </a:p>
          <a:p>
            <a:r>
              <a:rPr lang="en-GB" dirty="0" smtClean="0"/>
              <a:t>E.g. Compute accessible area that you can reach </a:t>
            </a:r>
            <a:r>
              <a:rPr lang="en-GB" dirty="0" err="1" smtClean="0"/>
              <a:t>walking|driving|etc</a:t>
            </a:r>
            <a:r>
              <a:rPr lang="en-GB" dirty="0" smtClean="0"/>
              <a:t>. after a certain time.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3594" y="1766231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Kanban boards</a:t>
            </a:r>
            <a:endParaRPr lang="nl-NL" b="1" dirty="0" smtClean="0"/>
          </a:p>
          <a:p>
            <a:r>
              <a:rPr lang="en-US" dirty="0" smtClean="0"/>
              <a:t>Show news feeds/tweets/messages in a log</a:t>
            </a:r>
          </a:p>
          <a:p>
            <a:r>
              <a:rPr lang="en-US" dirty="0" smtClean="0"/>
              <a:t>Answer questions</a:t>
            </a:r>
          </a:p>
          <a:p>
            <a:r>
              <a:rPr lang="en-US" dirty="0" smtClean="0"/>
              <a:t>Allocate tasks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36783" y="3013656"/>
            <a:ext cx="2492508" cy="20089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964027" y="3013656"/>
            <a:ext cx="2273121" cy="19125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19" y="2857745"/>
            <a:ext cx="3916581" cy="216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09819" y="3013656"/>
            <a:ext cx="1527552" cy="20067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61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Excel2Map</a:t>
            </a:r>
            <a:endParaRPr lang="en-GB" b="1" dirty="0"/>
          </a:p>
          <a:p>
            <a:r>
              <a:rPr lang="en-GB" dirty="0"/>
              <a:t>Select your data (properties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/>
              <a:t>Describe your layer (title, group)</a:t>
            </a:r>
          </a:p>
          <a:p>
            <a:r>
              <a:rPr lang="en-GB" dirty="0" smtClean="0"/>
              <a:t>Push to </a:t>
            </a:r>
            <a:r>
              <a:rPr lang="en-GB" dirty="0" err="1" smtClean="0"/>
              <a:t>csWeb</a:t>
            </a:r>
            <a:r>
              <a:rPr lang="en-GB" dirty="0" smtClean="0"/>
              <a:t>: </a:t>
            </a:r>
            <a:r>
              <a:rPr lang="en-GB" dirty="0"/>
              <a:t>use existing geometry or </a:t>
            </a:r>
            <a:r>
              <a:rPr lang="en-GB" dirty="0" smtClean="0"/>
              <a:t>look up </a:t>
            </a:r>
            <a:r>
              <a:rPr lang="en-GB" dirty="0"/>
              <a:t>address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9" y="2879820"/>
            <a:ext cx="3949700" cy="20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69039" y="1746000"/>
            <a:ext cx="3949200" cy="30212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975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8425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435100" indent="-1778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85950" indent="-1841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b="1" dirty="0" smtClean="0"/>
              <a:t>Example </a:t>
            </a:r>
            <a:r>
              <a:rPr lang="en-GB" b="1" dirty="0" err="1" smtClean="0"/>
              <a:t>ActionService</a:t>
            </a:r>
            <a:r>
              <a:rPr lang="en-GB" b="1" dirty="0" smtClean="0"/>
              <a:t> </a:t>
            </a:r>
          </a:p>
          <a:p>
            <a:r>
              <a:rPr lang="en-GB" dirty="0" smtClean="0"/>
              <a:t>Gas explosion dispersion in 3D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Downloads\excel2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529"/>
            <a:ext cx="9143999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Downloads\excel2screensh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80"/>
            <a:ext cx="9143999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5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/>
              <a:t>Expert </a:t>
            </a:r>
            <a:r>
              <a:rPr lang="nl-NL" dirty="0" smtClean="0"/>
              <a:t>levels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70" y="1746000"/>
            <a:ext cx="5489589" cy="291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3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Collaboration and </a:t>
            </a:r>
            <a:r>
              <a:rPr lang="en-GB" b="1" dirty="0" smtClean="0"/>
              <a:t>SIMULATION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Share </a:t>
            </a:r>
            <a:r>
              <a:rPr lang="en-GB" dirty="0"/>
              <a:t>layers dynamically </a:t>
            </a:r>
            <a:r>
              <a:rPr lang="en-GB" dirty="0" smtClean="0"/>
              <a:t>between clients</a:t>
            </a:r>
          </a:p>
          <a:p>
            <a:pPr lvl="1"/>
            <a:r>
              <a:rPr lang="en-GB" dirty="0" smtClean="0"/>
              <a:t>REST</a:t>
            </a:r>
          </a:p>
          <a:p>
            <a:pPr lvl="1"/>
            <a:r>
              <a:rPr lang="en-GB" dirty="0" smtClean="0"/>
              <a:t>MQTT, an Active-MQ based </a:t>
            </a:r>
            <a:r>
              <a:rPr lang="en-GB" dirty="0" err="1" smtClean="0"/>
              <a:t>PubSub</a:t>
            </a:r>
            <a:r>
              <a:rPr lang="en-GB" dirty="0" smtClean="0"/>
              <a:t> message bus</a:t>
            </a:r>
          </a:p>
          <a:p>
            <a:pPr lvl="1"/>
            <a:r>
              <a:rPr lang="en-GB" dirty="0" err="1" smtClean="0"/>
              <a:t>WebSockets</a:t>
            </a:r>
            <a:r>
              <a:rPr lang="en-GB" dirty="0" smtClean="0"/>
              <a:t> e.g. </a:t>
            </a:r>
            <a:r>
              <a:rPr lang="en-GB" dirty="0" smtClean="0">
                <a:hlinkClick r:id="rId2" action="ppaction://hlinkfile"/>
              </a:rPr>
              <a:t>Common </a:t>
            </a:r>
            <a:r>
              <a:rPr lang="en-GB" dirty="0">
                <a:hlinkClick r:id="rId2" action="ppaction://hlinkfile"/>
              </a:rPr>
              <a:t>sense </a:t>
            </a:r>
            <a:r>
              <a:rPr lang="en-GB" dirty="0" smtClean="0">
                <a:hlinkClick r:id="rId2" action="ppaction://hlinkfile"/>
              </a:rPr>
              <a:t>desktop</a:t>
            </a:r>
            <a:endParaRPr lang="en-GB" dirty="0" smtClean="0"/>
          </a:p>
          <a:p>
            <a:pPr lvl="1"/>
            <a:r>
              <a:rPr lang="en-GB" dirty="0" smtClean="0"/>
              <a:t>IMB (TNO </a:t>
            </a:r>
            <a:r>
              <a:rPr lang="en-GB" dirty="0" err="1" smtClean="0"/>
              <a:t>PubSub</a:t>
            </a:r>
            <a:r>
              <a:rPr lang="en-GB" dirty="0" smtClean="0"/>
              <a:t> message bus)</a:t>
            </a:r>
            <a:endParaRPr lang="en-GB" dirty="0"/>
          </a:p>
          <a:p>
            <a:r>
              <a:rPr lang="en-GB" dirty="0" smtClean="0"/>
              <a:t>Calculation models for features on the map e.g.</a:t>
            </a:r>
          </a:p>
          <a:p>
            <a:pPr lvl="1"/>
            <a:r>
              <a:rPr lang="en-GB" dirty="0" smtClean="0"/>
              <a:t>Accessibility service</a:t>
            </a:r>
          </a:p>
          <a:p>
            <a:pPr lvl="1"/>
            <a:r>
              <a:rPr lang="en-GB" dirty="0" smtClean="0"/>
              <a:t>What-if service</a:t>
            </a:r>
          </a:p>
          <a:p>
            <a:pPr lvl="1"/>
            <a:r>
              <a:rPr lang="en-GB" dirty="0" smtClean="0"/>
              <a:t>Allocating tasks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GB" dirty="0"/>
              <a:t>In progress</a:t>
            </a:r>
          </a:p>
          <a:p>
            <a:pPr lvl="1"/>
            <a:r>
              <a:rPr lang="en-GB" dirty="0"/>
              <a:t>Edit layers: add new features, store them</a:t>
            </a:r>
          </a:p>
          <a:p>
            <a:pPr lvl="1"/>
            <a:r>
              <a:rPr lang="en-GB" dirty="0" smtClean="0"/>
              <a:t>Sharing of layers and GIS services</a:t>
            </a:r>
          </a:p>
          <a:p>
            <a:pPr lvl="1"/>
            <a:r>
              <a:rPr lang="en-GB" dirty="0" smtClean="0"/>
              <a:t>Sharing </a:t>
            </a:r>
            <a:r>
              <a:rPr lang="en-GB" dirty="0"/>
              <a:t>of location</a:t>
            </a:r>
          </a:p>
          <a:p>
            <a:pPr lvl="1"/>
            <a:r>
              <a:rPr lang="en-GB" dirty="0"/>
              <a:t>Authentication</a:t>
            </a:r>
          </a:p>
          <a:p>
            <a:pPr lvl="1"/>
            <a:r>
              <a:rPr lang="en-GB" dirty="0" smtClean="0"/>
              <a:t>Chat</a:t>
            </a:r>
            <a:endParaRPr lang="en-GB" dirty="0"/>
          </a:p>
          <a:p>
            <a:pPr lvl="1"/>
            <a:r>
              <a:rPr lang="en-GB" dirty="0"/>
              <a:t>Better support for tablets and smartphones</a:t>
            </a:r>
          </a:p>
          <a:p>
            <a:pPr lvl="1"/>
            <a:r>
              <a:rPr lang="en-GB" dirty="0" err="1" smtClean="0"/>
              <a:t>SimulationService</a:t>
            </a:r>
            <a:endParaRPr lang="en-GB" dirty="0" smtClean="0"/>
          </a:p>
          <a:p>
            <a:pPr lvl="1"/>
            <a:r>
              <a:rPr lang="en-GB" dirty="0" smtClean="0"/>
              <a:t>Data </a:t>
            </a:r>
            <a:r>
              <a:rPr lang="en-GB" dirty="0"/>
              <a:t>warehouse: store, publish and transform your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&amp; Simulation architecture </a:t>
            </a:r>
            <a:r>
              <a:rPr lang="en-GB" sz="600" dirty="0" smtClean="0"/>
              <a:t>(in progress)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7073" y="269168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GB" u="sng" dirty="0" err="1" smtClean="0"/>
              <a:t>ApiMngr</a:t>
            </a:r>
            <a:endParaRPr lang="en-GB" u="sng" dirty="0" smtClean="0"/>
          </a:p>
          <a:p>
            <a:pPr algn="ctr"/>
            <a:r>
              <a:rPr lang="en-GB" dirty="0" smtClean="0"/>
              <a:t>Node.js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742157" y="1534665"/>
            <a:ext cx="1178417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dirty="0" err="1" smtClean="0"/>
              <a:t>csWeb</a:t>
            </a:r>
            <a:endParaRPr lang="en-GB" u="sng" dirty="0" smtClean="0"/>
          </a:p>
          <a:p>
            <a:pPr algn="ctr"/>
            <a:r>
              <a:rPr lang="en-GB" dirty="0" smtClean="0"/>
              <a:t>Browser</a:t>
            </a:r>
            <a:endParaRPr lang="en-GB" dirty="0"/>
          </a:p>
        </p:txBody>
      </p:sp>
      <p:grpSp>
        <p:nvGrpSpPr>
          <p:cNvPr id="48" name="Group 47"/>
          <p:cNvGrpSpPr/>
          <p:nvPr/>
        </p:nvGrpSpPr>
        <p:grpSpPr>
          <a:xfrm>
            <a:off x="5985490" y="3058733"/>
            <a:ext cx="1935084" cy="1474616"/>
            <a:chOff x="5985490" y="3058733"/>
            <a:chExt cx="1935084" cy="1474616"/>
          </a:xfrm>
        </p:grpSpPr>
        <p:sp>
          <p:nvSpPr>
            <p:cNvPr id="8" name="Rectangle 7"/>
            <p:cNvSpPr/>
            <p:nvPr/>
          </p:nvSpPr>
          <p:spPr>
            <a:xfrm>
              <a:off x="6742157" y="3799253"/>
              <a:ext cx="1178417" cy="73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GB" u="sng" dirty="0" smtClean="0"/>
                <a:t>C2 clients</a:t>
              </a:r>
            </a:p>
            <a:p>
              <a:pPr algn="ctr"/>
              <a:r>
                <a:rPr lang="en-GB" dirty="0" smtClean="0"/>
                <a:t>C#</a:t>
              </a:r>
              <a:endParaRPr lang="en-GB" dirty="0"/>
            </a:p>
          </p:txBody>
        </p:sp>
        <p:cxnSp>
          <p:nvCxnSpPr>
            <p:cNvPr id="14" name="Elbow Connector 13"/>
            <p:cNvCxnSpPr>
              <a:stCxn id="6" idx="3"/>
              <a:endCxn id="8" idx="1"/>
            </p:cNvCxnSpPr>
            <p:nvPr/>
          </p:nvCxnSpPr>
          <p:spPr>
            <a:xfrm>
              <a:off x="5985490" y="3058733"/>
              <a:ext cx="756667" cy="1107568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V="1">
            <a:off x="5985490" y="1901713"/>
            <a:ext cx="756667" cy="115702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69927" y="4635704"/>
            <a:ext cx="387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 smtClean="0"/>
              <a:t>Current interfaces: </a:t>
            </a:r>
            <a:r>
              <a:rPr lang="en-GB" sz="1400" dirty="0" err="1" smtClean="0"/>
              <a:t>WebSockets</a:t>
            </a:r>
            <a:r>
              <a:rPr lang="en-GB" sz="1400" dirty="0" smtClean="0"/>
              <a:t>, REST, MQTT</a:t>
            </a:r>
          </a:p>
          <a:p>
            <a:pPr algn="r"/>
            <a:r>
              <a:rPr lang="en-GB" sz="1400" dirty="0" smtClean="0"/>
              <a:t>Most modules will run in Docker containers</a:t>
            </a:r>
            <a:endParaRPr lang="en-GB" sz="1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668925" y="1534665"/>
            <a:ext cx="4138148" cy="2082415"/>
            <a:chOff x="668925" y="1534665"/>
            <a:chExt cx="4138148" cy="2082415"/>
          </a:xfrm>
        </p:grpSpPr>
        <p:sp>
          <p:nvSpPr>
            <p:cNvPr id="11" name="Rectangle 10"/>
            <p:cNvSpPr/>
            <p:nvPr/>
          </p:nvSpPr>
          <p:spPr>
            <a:xfrm>
              <a:off x="2817270" y="2696034"/>
              <a:ext cx="1178417" cy="73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GB" u="sng" dirty="0" err="1" smtClean="0"/>
                <a:t>SimSvc</a:t>
              </a:r>
              <a:endParaRPr lang="en-GB" u="sng" dirty="0" smtClean="0"/>
            </a:p>
            <a:p>
              <a:pPr algn="ctr"/>
              <a:r>
                <a:rPr lang="en-GB" dirty="0" err="1" smtClean="0"/>
                <a:t>ApiMngr</a:t>
              </a:r>
              <a:endParaRPr lang="en-GB" dirty="0"/>
            </a:p>
          </p:txBody>
        </p:sp>
        <p:cxnSp>
          <p:nvCxnSpPr>
            <p:cNvPr id="22" name="Elbow Connector 21"/>
            <p:cNvCxnSpPr>
              <a:stCxn id="11" idx="3"/>
              <a:endCxn id="6" idx="1"/>
            </p:cNvCxnSpPr>
            <p:nvPr/>
          </p:nvCxnSpPr>
          <p:spPr>
            <a:xfrm flipV="1">
              <a:off x="3995687" y="3058733"/>
              <a:ext cx="811386" cy="4349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2817269" y="1534665"/>
              <a:ext cx="1178417" cy="73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GB" u="sng" dirty="0" err="1" smtClean="0"/>
                <a:t>SimMgmt</a:t>
              </a:r>
              <a:endParaRPr lang="en-GB" u="sng" dirty="0" smtClean="0"/>
            </a:p>
            <a:p>
              <a:pPr algn="ctr"/>
              <a:r>
                <a:rPr lang="en-GB" dirty="0" err="1" smtClean="0"/>
                <a:t>ApiMngr</a:t>
              </a:r>
              <a:endParaRPr lang="en-GB" dirty="0"/>
            </a:p>
          </p:txBody>
        </p:sp>
        <p:cxnSp>
          <p:nvCxnSpPr>
            <p:cNvPr id="32" name="Elbow Connector 31"/>
            <p:cNvCxnSpPr>
              <a:stCxn id="31" idx="3"/>
              <a:endCxn id="6" idx="1"/>
            </p:cNvCxnSpPr>
            <p:nvPr/>
          </p:nvCxnSpPr>
          <p:spPr>
            <a:xfrm>
              <a:off x="3995686" y="1901713"/>
              <a:ext cx="811387" cy="1157020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504089" y="1686269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100" dirty="0" smtClean="0"/>
                <a:t>Time </a:t>
              </a:r>
              <a:r>
                <a:rPr lang="en-GB" sz="1100" dirty="0" err="1" smtClean="0"/>
                <a:t>mgmt</a:t>
              </a:r>
              <a:endParaRPr lang="en-GB" sz="1100" dirty="0" smtClean="0"/>
            </a:p>
            <a:p>
              <a:pPr algn="r"/>
              <a:r>
                <a:rPr lang="en-GB" sz="1100" dirty="0" smtClean="0"/>
                <a:t>Sim. configuration</a:t>
              </a:r>
              <a:endParaRPr lang="en-GB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8925" y="2509084"/>
              <a:ext cx="2148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100" dirty="0" smtClean="0"/>
                <a:t>Flooding sim</a:t>
              </a:r>
            </a:p>
            <a:p>
              <a:pPr algn="r"/>
              <a:r>
                <a:rPr lang="en-GB" sz="1100" dirty="0" smtClean="0"/>
                <a:t>Road accessibility sim</a:t>
              </a:r>
            </a:p>
            <a:p>
              <a:pPr algn="r"/>
              <a:r>
                <a:rPr lang="en-GB" sz="1100" dirty="0" smtClean="0"/>
                <a:t>Train accessibility sim</a:t>
              </a:r>
            </a:p>
            <a:p>
              <a:pPr algn="r"/>
              <a:r>
                <a:rPr lang="en-GB" sz="1100" dirty="0" smtClean="0"/>
                <a:t>Electricity availability sim</a:t>
              </a:r>
            </a:p>
            <a:p>
              <a:pPr algn="r"/>
              <a:r>
                <a:rPr lang="en-GB" sz="1100" dirty="0" smtClean="0"/>
                <a:t>Critical infrastructure status sim</a:t>
              </a:r>
            </a:p>
            <a:p>
              <a:pPr algn="r"/>
              <a:r>
                <a:rPr lang="en-GB" sz="1100" dirty="0" smtClean="0"/>
                <a:t>Communication availability sim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66710" y="3058733"/>
            <a:ext cx="4040363" cy="1474616"/>
            <a:chOff x="766710" y="3058733"/>
            <a:chExt cx="4040363" cy="1474616"/>
          </a:xfrm>
        </p:grpSpPr>
        <p:sp>
          <p:nvSpPr>
            <p:cNvPr id="12" name="Rectangle 11"/>
            <p:cNvSpPr/>
            <p:nvPr/>
          </p:nvSpPr>
          <p:spPr>
            <a:xfrm>
              <a:off x="2817271" y="3799253"/>
              <a:ext cx="1178417" cy="73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GB" u="sng" dirty="0" err="1" smtClean="0"/>
                <a:t>HlaSvc</a:t>
              </a:r>
              <a:endParaRPr lang="en-GB" u="sng" dirty="0" smtClean="0"/>
            </a:p>
            <a:p>
              <a:pPr algn="ctr"/>
              <a:r>
                <a:rPr lang="en-GB" dirty="0" smtClean="0"/>
                <a:t>Java svc</a:t>
              </a:r>
            </a:p>
          </p:txBody>
        </p:sp>
        <p:cxnSp>
          <p:nvCxnSpPr>
            <p:cNvPr id="19" name="Elbow Connector 18"/>
            <p:cNvCxnSpPr>
              <a:stCxn id="12" idx="3"/>
              <a:endCxn id="6" idx="1"/>
            </p:cNvCxnSpPr>
            <p:nvPr/>
          </p:nvCxnSpPr>
          <p:spPr>
            <a:xfrm flipV="1">
              <a:off x="3995688" y="3058733"/>
              <a:ext cx="811385" cy="1107568"/>
            </a:xfrm>
            <a:prstGeom prst="bent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66710" y="4035496"/>
              <a:ext cx="2050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100" dirty="0" smtClean="0"/>
                <a:t>Convert HLA objects to REST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8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 stack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Server</a:t>
            </a:r>
          </a:p>
          <a:p>
            <a:pPr lvl="1"/>
            <a:r>
              <a:rPr lang="en-GB" dirty="0" smtClean="0"/>
              <a:t>Node.js + Express</a:t>
            </a:r>
          </a:p>
          <a:p>
            <a:r>
              <a:rPr lang="en-GB" dirty="0" smtClean="0"/>
              <a:t>Client</a:t>
            </a:r>
          </a:p>
          <a:p>
            <a:pPr lvl="1"/>
            <a:r>
              <a:rPr lang="en-GB" dirty="0" err="1" smtClean="0"/>
              <a:t>Angularjs</a:t>
            </a:r>
            <a:r>
              <a:rPr lang="en-GB" dirty="0" smtClean="0"/>
              <a:t> (framework)</a:t>
            </a:r>
          </a:p>
          <a:p>
            <a:pPr lvl="1"/>
            <a:r>
              <a:rPr lang="en-GB" dirty="0" smtClean="0"/>
              <a:t>Leaflet (map)</a:t>
            </a:r>
          </a:p>
          <a:p>
            <a:pPr lvl="1"/>
            <a:r>
              <a:rPr lang="en-GB" dirty="0" smtClean="0"/>
              <a:t>Bootstrap (responsive web style)</a:t>
            </a:r>
          </a:p>
          <a:p>
            <a:r>
              <a:rPr lang="en-GB" dirty="0" smtClean="0"/>
              <a:t>Programming language</a:t>
            </a:r>
          </a:p>
          <a:p>
            <a:pPr lvl="1"/>
            <a:r>
              <a:rPr lang="en-GB" dirty="0" err="1" smtClean="0"/>
              <a:t>TypeScript</a:t>
            </a:r>
            <a:r>
              <a:rPr lang="en-GB" dirty="0" smtClean="0"/>
              <a:t> (compiles to JavaScript)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3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Welcome &amp; Goal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Read the manual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Node.js</a:t>
            </a:r>
            <a:r>
              <a:rPr lang="en-US" dirty="0" smtClean="0"/>
              <a:t>, a lightweight server</a:t>
            </a:r>
          </a:p>
          <a:p>
            <a:r>
              <a:rPr lang="en-US" dirty="0" err="1" smtClean="0">
                <a:hlinkClick r:id="rId4"/>
              </a:rPr>
              <a:t>TypeScript</a:t>
            </a:r>
            <a:r>
              <a:rPr lang="en-US" dirty="0" smtClean="0"/>
              <a:t> (free </a:t>
            </a:r>
            <a:r>
              <a:rPr lang="en-US" dirty="0" err="1" smtClean="0"/>
              <a:t>ebooks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[1]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[2]</a:t>
            </a:r>
            <a:r>
              <a:rPr lang="en-US" dirty="0" smtClean="0"/>
              <a:t>), compiles to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csWEB</a:t>
            </a:r>
            <a:endParaRPr lang="en-US" dirty="0" smtClean="0"/>
          </a:p>
          <a:p>
            <a:r>
              <a:rPr lang="en-US" dirty="0" smtClean="0"/>
              <a:t>NPM &amp; BOWER for managing external dependencies</a:t>
            </a:r>
          </a:p>
          <a:p>
            <a:r>
              <a:rPr lang="en-US" dirty="0" smtClean="0"/>
              <a:t>GULP build tool</a:t>
            </a:r>
          </a:p>
          <a:p>
            <a:r>
              <a:rPr lang="en-US" dirty="0" smtClean="0"/>
              <a:t>Open source IDE: </a:t>
            </a:r>
            <a:r>
              <a:rPr lang="en-US" dirty="0" err="1" smtClean="0"/>
              <a:t>Atom+atom-typescript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88" y="1797515"/>
            <a:ext cx="4412221" cy="192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" y="196810"/>
            <a:ext cx="8884920" cy="475117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csWeb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8680" y="514979"/>
            <a:ext cx="4175760" cy="42881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example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369" y="514980"/>
            <a:ext cx="3775364" cy="219330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989" y="2809235"/>
            <a:ext cx="3775364" cy="199391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0309" y="787701"/>
            <a:ext cx="3775364" cy="16478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public: Angular + Bootstrap + Leaflet, etc.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0309" y="3057162"/>
            <a:ext cx="3775364" cy="149805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server: Node + Express + Socket.io, etc.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4192733" y="1611631"/>
            <a:ext cx="697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>
            <a:off x="4200353" y="3806190"/>
            <a:ext cx="689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1669" y="82795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classes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289" y="145279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directives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289" y="2077634"/>
            <a:ext cx="3506932" cy="5570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services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249" y="1125627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solution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4953" y="865578"/>
            <a:ext cx="669348" cy="18550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8049" y="11246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typeResource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6121" y="1124658"/>
            <a:ext cx="678180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feature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48049" y="862158"/>
            <a:ext cx="1114252" cy="1889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projectGroup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02318" y="1123096"/>
            <a:ext cx="561911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>
                <a:solidFill>
                  <a:prstClr val="black"/>
                </a:solidFill>
              </a:rPr>
              <a:t>project</a:t>
            </a:r>
            <a:endParaRPr lang="nl-NL" sz="1200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>
            <a:stCxn id="8" idx="2"/>
          </p:cNvCxnSpPr>
          <p:nvPr/>
        </p:nvCxnSpPr>
        <p:spPr>
          <a:xfrm>
            <a:off x="6777990" y="2435563"/>
            <a:ext cx="0" cy="621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61052" y="1761135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FilterList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62884" y="1761049"/>
            <a:ext cx="679912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StyleList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43675" y="176104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BaseMapList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62724" y="2408387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51294" y="2153818"/>
            <a:ext cx="995459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72483" y="2409748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DashboardService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61053" y="2155179"/>
            <a:ext cx="1451818" cy="17039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LayerService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669" y="3086665"/>
            <a:ext cx="3506932" cy="74564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api</a:t>
            </a:r>
            <a:r>
              <a:rPr lang="en-GB" sz="1200" dirty="0">
                <a:solidFill>
                  <a:prstClr val="black"/>
                </a:solidFill>
              </a:rPr>
              <a:t> + creator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9289" y="3905884"/>
            <a:ext cx="3506932" cy="80327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bus + dynamic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6729" y="4202612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MessageBus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209680" y="4482715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ClientConnection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72616" y="4202613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DynamicProject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72615" y="4475315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DynamicLayer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10996" y="3311238"/>
            <a:ext cx="1337907" cy="21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ApiServiceMgr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23946" y="3591342"/>
            <a:ext cx="1324956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ProxyService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686883" y="3311239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RssService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86882" y="3583942"/>
            <a:ext cx="1204505" cy="17175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6999" tIns="34289" rIns="26999" bIns="34289" rtlCol="0" anchor="ctr"/>
          <a:lstStyle/>
          <a:p>
            <a:pPr algn="ctr" defTabSz="685783"/>
            <a:r>
              <a:rPr lang="en-GB" sz="1200" dirty="0" err="1">
                <a:solidFill>
                  <a:prstClr val="black"/>
                </a:solidFill>
              </a:rPr>
              <a:t>MapLayerFactry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24525" y="3362256"/>
            <a:ext cx="3506932" cy="109791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csServerComp</a:t>
            </a:r>
            <a:r>
              <a:rPr lang="en-GB" sz="1200" dirty="0">
                <a:solidFill>
                  <a:prstClr val="black"/>
                </a:solidFill>
              </a:rPr>
              <a:t> (copy)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69972" y="1123095"/>
            <a:ext cx="1268384" cy="120247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main files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index.html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app\</a:t>
            </a:r>
            <a:r>
              <a:rPr lang="en-GB" sz="1200" dirty="0" err="1">
                <a:solidFill>
                  <a:prstClr val="black"/>
                </a:solidFill>
              </a:rPr>
              <a:t>app.ts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css</a:t>
            </a:r>
            <a:r>
              <a:rPr lang="en-GB" sz="1200" dirty="0">
                <a:solidFill>
                  <a:prstClr val="black"/>
                </a:solidFill>
              </a:rPr>
              <a:t>\style.css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images\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57230" y="1116181"/>
            <a:ext cx="1361831" cy="12093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>
                <a:solidFill>
                  <a:prstClr val="black"/>
                </a:solidFill>
              </a:rPr>
              <a:t>data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projects</a:t>
            </a:r>
          </a:p>
          <a:p>
            <a:pPr marL="214308" indent="-214308" defTabSz="685783">
              <a:buFontTx/>
              <a:buChar char="-"/>
            </a:pPr>
            <a:r>
              <a:rPr lang="en-GB" sz="1200" dirty="0" err="1">
                <a:solidFill>
                  <a:prstClr val="black"/>
                </a:solidFill>
              </a:rPr>
              <a:t>resourceTypes</a:t>
            </a:r>
            <a:endParaRPr lang="en-GB" sz="1200" dirty="0">
              <a:solidFill>
                <a:prstClr val="black"/>
              </a:solidFill>
            </a:endParaRPr>
          </a:p>
          <a:p>
            <a:pPr marL="214308" indent="-214308" defTabSz="685783">
              <a:buFontTx/>
              <a:buChar char="-"/>
            </a:pPr>
            <a:r>
              <a:rPr lang="en-GB" sz="1200" dirty="0">
                <a:solidFill>
                  <a:prstClr val="black"/>
                </a:solidFill>
              </a:rPr>
              <a:t>templates</a:t>
            </a:r>
            <a:endParaRPr lang="nl-NL" sz="120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36584" y="1116180"/>
            <a:ext cx="694873" cy="120938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79" tIns="34289" rIns="68579" bIns="34289" rtlCol="0" anchor="t"/>
          <a:lstStyle/>
          <a:p>
            <a:pPr defTabSz="685783"/>
            <a:r>
              <a:rPr lang="en-GB" sz="1200" dirty="0" err="1">
                <a:solidFill>
                  <a:prstClr val="black"/>
                </a:solidFill>
              </a:rPr>
              <a:t>cs</a:t>
            </a:r>
            <a:endParaRPr lang="en-GB" sz="1200" dirty="0">
              <a:solidFill>
                <a:prstClr val="black"/>
              </a:solidFill>
            </a:endParaRPr>
          </a:p>
          <a:p>
            <a:pPr defTabSz="685783"/>
            <a:r>
              <a:rPr lang="en-GB" sz="1200" dirty="0">
                <a:solidFill>
                  <a:prstClr val="black"/>
                </a:solidFill>
              </a:rPr>
              <a:t>dependencies</a:t>
            </a:r>
          </a:p>
          <a:p>
            <a:pPr defTabSz="685783"/>
            <a:endParaRPr lang="nl-NL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>
                <a:hlinkClick r:id="rId2"/>
              </a:rPr>
              <a:t>Waffle</a:t>
            </a:r>
            <a:r>
              <a:rPr lang="en-US" dirty="0" smtClean="0"/>
              <a:t>, our Kanban board</a:t>
            </a:r>
          </a:p>
          <a:p>
            <a:r>
              <a:rPr lang="en-US" dirty="0" smtClean="0"/>
              <a:t>Wiki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3"/>
              </a:rPr>
              <a:t>Slack</a:t>
            </a:r>
            <a:r>
              <a:rPr lang="en-US" dirty="0" smtClean="0"/>
              <a:t> for supporting collaboration</a:t>
            </a:r>
          </a:p>
          <a:p>
            <a:r>
              <a:rPr lang="en-US" dirty="0" err="1" smtClean="0">
                <a:hlinkClick r:id="rId4"/>
              </a:rPr>
              <a:t>TravisCI</a:t>
            </a:r>
            <a:r>
              <a:rPr lang="en-US" dirty="0" smtClean="0"/>
              <a:t> for Continuous Integration</a:t>
            </a:r>
          </a:p>
          <a:p>
            <a:r>
              <a:rPr lang="en-US" dirty="0"/>
              <a:t>Karma &amp; Jasmine </a:t>
            </a:r>
            <a:r>
              <a:rPr lang="en-US" dirty="0" smtClean="0"/>
              <a:t>for Unit </a:t>
            </a:r>
            <a:r>
              <a:rPr lang="en-US" dirty="0"/>
              <a:t>testing 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Bithound</a:t>
            </a:r>
            <a:r>
              <a:rPr lang="en-US" dirty="0" smtClean="0"/>
              <a:t>, for code quality review 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716263"/>
            <a:ext cx="552634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" y="3775662"/>
            <a:ext cx="3142221" cy="119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application, with a focus on collaboration and coupling to simulations.</a:t>
            </a:r>
          </a:p>
          <a:p>
            <a:endParaRPr lang="en-GB" dirty="0" smtClean="0"/>
          </a:p>
          <a:p>
            <a:r>
              <a:rPr lang="en-GB" dirty="0" smtClean="0"/>
              <a:t>It arose out of the need to offer TNO models and visualisations to users in many projects</a:t>
            </a:r>
          </a:p>
          <a:p>
            <a:endParaRPr lang="en-GB" dirty="0" smtClean="0"/>
          </a:p>
          <a:p>
            <a:r>
              <a:rPr lang="en-GB" dirty="0" smtClean="0"/>
              <a:t>Technically, it is split between common libraries and frontend GUI, so its easy to roll your own</a:t>
            </a:r>
          </a:p>
          <a:p>
            <a:endParaRPr lang="en-GB" dirty="0" smtClean="0"/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GitHub. </a:t>
            </a:r>
            <a:r>
              <a:rPr lang="en-GB" dirty="0" smtClean="0">
                <a:hlinkClick r:id="rId3"/>
              </a:rPr>
              <a:t>Live demo of standalone functionality.</a:t>
            </a:r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00" y="1754698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09219" y="3809559"/>
            <a:ext cx="4572000" cy="781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GB" sz="1400" dirty="0">
              <a:solidFill>
                <a:prstClr val="black"/>
              </a:solidFill>
              <a:cs typeface="Arial"/>
            </a:endParaRPr>
          </a:p>
          <a:p>
            <a:pPr marL="177800" lvl="0" indent="-1778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GB" sz="1400" dirty="0">
                <a:solidFill>
                  <a:prstClr val="black"/>
                </a:solidFill>
                <a:cs typeface="Arial"/>
              </a:rPr>
              <a:t>Users: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6"/>
              </a:rPr>
              <a:t>eScienceCentre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7"/>
              </a:rPr>
              <a:t>NLR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, </a:t>
            </a:r>
            <a:r>
              <a:rPr lang="en-GB" sz="1400" dirty="0" err="1">
                <a:solidFill>
                  <a:prstClr val="black"/>
                </a:solidFill>
                <a:cs typeface="Arial"/>
                <a:hlinkClick r:id="rId8"/>
              </a:rPr>
              <a:t>Fraunhofer</a:t>
            </a:r>
            <a:r>
              <a:rPr lang="en-GB" sz="1400" dirty="0">
                <a:solidFill>
                  <a:prstClr val="black"/>
                </a:solidFill>
                <a:cs typeface="Arial"/>
                <a:hlinkClick r:id="rId8"/>
              </a:rPr>
              <a:t> IAIS</a:t>
            </a:r>
            <a:r>
              <a:rPr lang="en-GB" sz="1400" dirty="0">
                <a:solidFill>
                  <a:prstClr val="black"/>
                </a:solidFill>
                <a:cs typeface="Arial"/>
              </a:rPr>
              <a:t>. </a:t>
            </a:r>
            <a:br>
              <a:rPr lang="en-GB" sz="1400" dirty="0">
                <a:solidFill>
                  <a:prstClr val="black"/>
                </a:solidFill>
                <a:cs typeface="Arial"/>
              </a:rPr>
            </a:br>
            <a:r>
              <a:rPr lang="en-GB" sz="1400" dirty="0">
                <a:solidFill>
                  <a:prstClr val="black"/>
                </a:solidFill>
                <a:cs typeface="Arial"/>
              </a:rPr>
              <a:t>Evaluation: </a:t>
            </a:r>
            <a:r>
              <a:rPr lang="en-GB" sz="1400" dirty="0" err="1" smtClean="0">
                <a:solidFill>
                  <a:prstClr val="black"/>
                </a:solidFill>
                <a:cs typeface="Arial"/>
                <a:hlinkClick r:id="rId9"/>
              </a:rPr>
              <a:t>Deltares</a:t>
            </a:r>
            <a:endParaRPr lang="en-GB" sz="14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started in September 2014, already used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Healthcare</a:t>
            </a:r>
          </a:p>
          <a:p>
            <a:pPr lvl="1"/>
            <a:r>
              <a:rPr lang="en-GB" dirty="0" err="1" smtClean="0">
                <a:hlinkClick r:id="rId2"/>
              </a:rPr>
              <a:t>Zorg|op|de|kaart</a:t>
            </a:r>
            <a:endParaRPr lang="en-GB" dirty="0"/>
          </a:p>
          <a:p>
            <a:pPr lvl="1"/>
            <a:r>
              <a:rPr lang="en-GB" dirty="0"/>
              <a:t>AHTI </a:t>
            </a:r>
            <a:r>
              <a:rPr lang="en-GB" dirty="0" smtClean="0"/>
              <a:t>Amsterdam</a:t>
            </a:r>
            <a:endParaRPr lang="en-GB" dirty="0"/>
          </a:p>
          <a:p>
            <a:r>
              <a:rPr lang="en-GB" dirty="0" smtClean="0"/>
              <a:t>Defence</a:t>
            </a:r>
            <a:r>
              <a:rPr lang="en-GB" dirty="0"/>
              <a:t>, Safety and Security</a:t>
            </a:r>
          </a:p>
          <a:p>
            <a:pPr lvl="1"/>
            <a:r>
              <a:rPr lang="en-GB" dirty="0"/>
              <a:t>Military </a:t>
            </a:r>
            <a:r>
              <a:rPr lang="en-GB" dirty="0" smtClean="0"/>
              <a:t>Space </a:t>
            </a:r>
            <a:r>
              <a:rPr lang="en-GB" i="1" dirty="0" smtClean="0"/>
              <a:t>(+NLR)</a:t>
            </a:r>
            <a:endParaRPr lang="en-GB" i="1" dirty="0"/>
          </a:p>
          <a:p>
            <a:pPr lvl="1"/>
            <a:r>
              <a:rPr lang="en-GB" dirty="0"/>
              <a:t>TO2 Crisis </a:t>
            </a:r>
            <a:r>
              <a:rPr lang="en-GB" dirty="0" err="1" smtClean="0"/>
              <a:t>Mgmt</a:t>
            </a:r>
            <a:r>
              <a:rPr lang="en-GB" dirty="0" smtClean="0"/>
              <a:t> </a:t>
            </a:r>
            <a:r>
              <a:rPr lang="en-GB" i="1" dirty="0" smtClean="0"/>
              <a:t>(+NLR, </a:t>
            </a:r>
            <a:r>
              <a:rPr lang="en-GB" i="1" dirty="0" err="1" smtClean="0"/>
              <a:t>Deltares</a:t>
            </a:r>
            <a:r>
              <a:rPr lang="en-GB" i="1" dirty="0" smtClean="0"/>
              <a:t>, RIKILT)</a:t>
            </a:r>
            <a:endParaRPr lang="en-GB" dirty="0"/>
          </a:p>
          <a:p>
            <a:pPr lvl="1"/>
            <a:r>
              <a:rPr lang="en-GB" dirty="0"/>
              <a:t>TO2 Critical Infrastructure Protection</a:t>
            </a:r>
          </a:p>
          <a:p>
            <a:pPr lvl="1"/>
            <a:r>
              <a:rPr lang="en-GB" dirty="0"/>
              <a:t>Real-time Intelligence </a:t>
            </a:r>
            <a:r>
              <a:rPr lang="en-GB" dirty="0" smtClean="0"/>
              <a:t>centre</a:t>
            </a:r>
          </a:p>
          <a:p>
            <a:pPr lvl="1"/>
            <a:r>
              <a:rPr lang="en-GB" dirty="0" err="1" smtClean="0"/>
              <a:t>Brandweer</a:t>
            </a:r>
            <a:r>
              <a:rPr lang="en-GB" dirty="0" smtClean="0"/>
              <a:t> Nederland</a:t>
            </a:r>
            <a:endParaRPr lang="en-GB" dirty="0"/>
          </a:p>
          <a:p>
            <a:r>
              <a:rPr lang="en-GB" dirty="0" smtClean="0"/>
              <a:t>EU</a:t>
            </a:r>
          </a:p>
          <a:p>
            <a:pPr lvl="1"/>
            <a:r>
              <a:rPr lang="en-GB" dirty="0" smtClean="0"/>
              <a:t>ECODISTR-ICT</a:t>
            </a:r>
          </a:p>
          <a:p>
            <a:pPr lvl="1"/>
            <a:r>
              <a:rPr lang="en-GB" dirty="0" err="1" smtClean="0"/>
              <a:t>CIPRNet</a:t>
            </a:r>
            <a:r>
              <a:rPr lang="en-GB" dirty="0"/>
              <a:t> </a:t>
            </a:r>
            <a:r>
              <a:rPr lang="en-GB" i="1" dirty="0" smtClean="0"/>
              <a:t>(</a:t>
            </a:r>
            <a:r>
              <a:rPr lang="en-GB" i="1" dirty="0" err="1" smtClean="0"/>
              <a:t>Fraunhofer</a:t>
            </a:r>
            <a:r>
              <a:rPr lang="en-GB" i="1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pPr marL="177800" indent="-177800">
              <a:buBlip>
                <a:blip r:embed="rId3"/>
              </a:buBlip>
            </a:pPr>
            <a:r>
              <a:rPr lang="en-GB" dirty="0"/>
              <a:t>Dashboards</a:t>
            </a:r>
          </a:p>
          <a:p>
            <a:pPr lvl="1"/>
            <a:r>
              <a:rPr lang="en-GB" dirty="0" err="1"/>
              <a:t>UrbanStrategy</a:t>
            </a:r>
            <a:endParaRPr lang="en-GB" dirty="0"/>
          </a:p>
          <a:p>
            <a:pPr lvl="1"/>
            <a:r>
              <a:rPr lang="en-GB" dirty="0" err="1"/>
              <a:t>CityDashboard</a:t>
            </a:r>
            <a:r>
              <a:rPr lang="en-GB" dirty="0"/>
              <a:t> Rotterdam</a:t>
            </a:r>
          </a:p>
          <a:p>
            <a:pPr lvl="1"/>
            <a:r>
              <a:rPr lang="en-GB" dirty="0" err="1"/>
              <a:t>CityDashboard</a:t>
            </a:r>
            <a:r>
              <a:rPr lang="en-GB" dirty="0"/>
              <a:t> Eindhoven </a:t>
            </a:r>
          </a:p>
          <a:p>
            <a:pPr lvl="1"/>
            <a:r>
              <a:rPr lang="en-GB" dirty="0" err="1"/>
              <a:t>Verkeerdemo</a:t>
            </a:r>
            <a:endParaRPr lang="en-GB" dirty="0"/>
          </a:p>
          <a:p>
            <a:pPr lvl="1"/>
            <a:r>
              <a:rPr lang="en-GB" dirty="0" err="1"/>
              <a:t>Afval</a:t>
            </a:r>
            <a:r>
              <a:rPr lang="en-GB" dirty="0"/>
              <a:t> Almere</a:t>
            </a:r>
          </a:p>
          <a:p>
            <a:pPr lvl="1"/>
            <a:r>
              <a:rPr lang="en-GB" dirty="0" err="1"/>
              <a:t>Buiksloterham</a:t>
            </a:r>
            <a:endParaRPr lang="en-GB" dirty="0"/>
          </a:p>
          <a:p>
            <a:pPr lvl="1"/>
            <a:r>
              <a:rPr lang="en-GB" dirty="0"/>
              <a:t>Cycle Dashboard</a:t>
            </a:r>
          </a:p>
          <a:p>
            <a:pPr lvl="1"/>
            <a:r>
              <a:rPr lang="en-GB" dirty="0"/>
              <a:t>Fit2Perform</a:t>
            </a:r>
          </a:p>
          <a:p>
            <a:pPr lvl="1"/>
            <a:r>
              <a:rPr lang="en-GB" dirty="0" err="1"/>
              <a:t>Connekt</a:t>
            </a:r>
            <a:r>
              <a:rPr lang="en-GB" dirty="0"/>
              <a:t> </a:t>
            </a:r>
            <a:r>
              <a:rPr lang="en-GB" dirty="0" err="1"/>
              <a:t>Mobiliteit</a:t>
            </a:r>
            <a:endParaRPr lang="en-GB" dirty="0"/>
          </a:p>
          <a:p>
            <a:pPr marL="177800" indent="-177800">
              <a:buBlip>
                <a:blip r:embed="rId3"/>
              </a:buBlip>
            </a:pPr>
            <a:r>
              <a:rPr lang="en-GB" dirty="0" err="1" smtClean="0"/>
              <a:t>Archeology</a:t>
            </a:r>
            <a:endParaRPr lang="en-GB" dirty="0"/>
          </a:p>
          <a:p>
            <a:pPr lvl="1"/>
            <a:r>
              <a:rPr lang="en-GB" dirty="0" err="1" smtClean="0"/>
              <a:t>POVtree</a:t>
            </a:r>
            <a:r>
              <a:rPr lang="en-GB" dirty="0" smtClean="0"/>
              <a:t> (</a:t>
            </a:r>
            <a:r>
              <a:rPr lang="en-GB" dirty="0" err="1" smtClean="0"/>
              <a:t>eScienceCentre</a:t>
            </a:r>
            <a:r>
              <a:rPr lang="en-GB" dirty="0" smtClean="0"/>
              <a:t>)</a:t>
            </a:r>
            <a:endParaRPr lang="en-GB" dirty="0"/>
          </a:p>
          <a:p>
            <a:pPr marL="177800" indent="-177800">
              <a:buBlip>
                <a:blip r:embed="rId3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7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Base Layers</a:t>
            </a:r>
          </a:p>
          <a:p>
            <a:r>
              <a:rPr lang="nl-NL" dirty="0" smtClean="0"/>
              <a:t>Select different 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(e.g. </a:t>
            </a:r>
            <a:r>
              <a:rPr lang="nl-NL" dirty="0" err="1" smtClean="0"/>
              <a:t>mbtiles</a:t>
            </a:r>
            <a:r>
              <a:rPr lang="nl-NL" dirty="0" smtClean="0"/>
              <a:t>)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or MCA</a:t>
            </a:r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unmarried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category</a:t>
            </a:r>
            <a:r>
              <a:rPr lang="nl-NL" dirty="0" smtClean="0"/>
              <a:t> 25-44y,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% of </a:t>
            </a:r>
            <a:r>
              <a:rPr lang="nl-NL" dirty="0" err="1" smtClean="0"/>
              <a:t>women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8019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Dashboards (tabs)</a:t>
            </a:r>
          </a:p>
          <a:p>
            <a:r>
              <a:rPr lang="en-US" dirty="0" smtClean="0"/>
              <a:t>Theme/Role specific 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Widgets</a:t>
            </a:r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714994"/>
            <a:ext cx="4254981" cy="22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Heatmaps</a:t>
            </a:r>
            <a:endParaRPr lang="en-US" b="1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3D Rendering</a:t>
            </a:r>
            <a:endParaRPr lang="nl-NL" b="1" dirty="0" smtClean="0"/>
          </a:p>
          <a:p>
            <a:r>
              <a:rPr lang="en-US" dirty="0" smtClean="0"/>
              <a:t>Extends 2d view with 3d models</a:t>
            </a:r>
          </a:p>
          <a:p>
            <a:r>
              <a:rPr lang="en-US" dirty="0" smtClean="0"/>
              <a:t>New styling options</a:t>
            </a:r>
          </a:p>
          <a:p>
            <a:endParaRPr lang="nl-NL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2957256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06261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2957256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2957256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53558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12" y="2948111"/>
            <a:ext cx="4038490" cy="21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5054" r="32732" b="8781"/>
          <a:stretch/>
        </p:blipFill>
        <p:spPr bwMode="auto">
          <a:xfrm>
            <a:off x="7373156" y="2739157"/>
            <a:ext cx="1532586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4387</TotalTime>
  <Words>1265</Words>
  <Application>Microsoft Office PowerPoint</Application>
  <PresentationFormat>On-screen Show (16:9)</PresentationFormat>
  <Paragraphs>349</Paragraphs>
  <Slides>27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TNO</vt:lpstr>
      <vt:lpstr>Office Theme</vt:lpstr>
      <vt:lpstr>Common sense web ‘a map they could all understand’</vt:lpstr>
      <vt:lpstr>agenda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PowerPoint Presentation</vt:lpstr>
      <vt:lpstr>PowerPoint Presentation</vt:lpstr>
      <vt:lpstr>COMMON SENSE OVERVIEW</vt:lpstr>
      <vt:lpstr>Collaboration and SIMULATION</vt:lpstr>
      <vt:lpstr>Modelling &amp; Simulation architecture (in progress)</vt:lpstr>
      <vt:lpstr>Technology</vt:lpstr>
      <vt:lpstr>Technology stack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PowerPoint Presentation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 (erik.vullings@tno.nl)</cp:lastModifiedBy>
  <cp:revision>167</cp:revision>
  <dcterms:created xsi:type="dcterms:W3CDTF">2014-06-06T07:25:06Z</dcterms:created>
  <dcterms:modified xsi:type="dcterms:W3CDTF">2015-09-09T18:39:56Z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